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69" r:id="rId4"/>
    <p:sldId id="258" r:id="rId5"/>
    <p:sldId id="266" r:id="rId6"/>
    <p:sldId id="267" r:id="rId7"/>
    <p:sldId id="259" r:id="rId8"/>
    <p:sldId id="270" r:id="rId9"/>
    <p:sldId id="268" r:id="rId10"/>
    <p:sldId id="265" r:id="rId11"/>
    <p:sldId id="264" r:id="rId12"/>
    <p:sldId id="262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1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0"/>
          </a:xfrm>
          <a:prstGeom prst="rect">
            <a:avLst/>
          </a:prstGeom>
        </p:spPr>
        <p:txBody>
          <a:bodyPr vert="horz" lIns="91556" tIns="45779" rIns="91556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410"/>
          </a:xfrm>
          <a:prstGeom prst="rect">
            <a:avLst/>
          </a:prstGeom>
        </p:spPr>
        <p:txBody>
          <a:bodyPr vert="horz" lIns="91556" tIns="45779" rIns="91556" bIns="45779" rtlCol="0"/>
          <a:lstStyle>
            <a:lvl1pPr algn="r">
              <a:defRPr sz="1200"/>
            </a:lvl1pPr>
          </a:lstStyle>
          <a:p>
            <a:fld id="{F3BF0CEA-128A-4710-99A8-AEA0DBEC97F7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6" tIns="45779" rIns="91556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556" tIns="45779" rIns="91556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0"/>
          </a:xfrm>
          <a:prstGeom prst="rect">
            <a:avLst/>
          </a:prstGeom>
        </p:spPr>
        <p:txBody>
          <a:bodyPr vert="horz" lIns="91556" tIns="45779" rIns="91556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0"/>
          </a:xfrm>
          <a:prstGeom prst="rect">
            <a:avLst/>
          </a:prstGeom>
        </p:spPr>
        <p:txBody>
          <a:bodyPr vert="horz" lIns="91556" tIns="45779" rIns="91556" bIns="45779" rtlCol="0" anchor="b"/>
          <a:lstStyle>
            <a:lvl1pPr algn="r">
              <a:defRPr sz="1200"/>
            </a:lvl1pPr>
          </a:lstStyle>
          <a:p>
            <a:fld id="{EA8EF950-2AD0-401E-9AB2-CE60F30A5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7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A7A270-5EDA-471A-91FF-41C651BA65EB}" type="datetimeFigureOut">
              <a:rPr lang="ru-RU">
                <a:solidFill>
                  <a:srgbClr val="000000"/>
                </a:solidFill>
              </a:rPr>
              <a:pPr/>
              <a:t>12.12.2018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1AC00-50E4-4DF3-AAB7-44E47435DA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9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75548-4FA0-4E65-A233-EEC49106AE62}" type="datetimeFigureOut">
              <a:rPr lang="ru-RU">
                <a:solidFill>
                  <a:srgbClr val="000000"/>
                </a:solidFill>
              </a:rPr>
              <a:pPr/>
              <a:t>12.12.2018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A045-4004-4FAD-87CA-959194D4B1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6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0D142-2D40-431D-8573-79A06ECAAC5D}" type="datetimeFigureOut">
              <a:rPr lang="ru-RU">
                <a:solidFill>
                  <a:srgbClr val="000000"/>
                </a:solidFill>
              </a:rPr>
              <a:pPr/>
              <a:t>12.12.2018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BC6AF-8261-4B72-8CC4-33A071987F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1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F476B-1DFC-4316-B583-27800D8C55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25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29424-8037-4248-834D-3869C50D27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01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D298-31C9-4C56-987D-8632D8D6E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81494-6A5A-4153-B190-77DF04D69D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7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F2DCB-08B2-4328-A563-30B07EE80A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66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B314C-473B-4F0D-991D-727DCE7F1C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53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CCBE3-A745-443B-AF01-B86696DB96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09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5E64F-2AA1-4461-A380-B7BE937CCD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6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C7E259-58FF-4BCA-BFE1-B7D6DC1477FE}" type="datetimeFigureOut">
              <a:rPr lang="ru-RU">
                <a:solidFill>
                  <a:srgbClr val="000000"/>
                </a:solidFill>
              </a:rPr>
              <a:pPr/>
              <a:t>12.12.2018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C2F3E-464F-4A85-8474-20C3E7DC98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48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6AAA4-78AD-400C-B531-9C330CB98A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68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6EBF3-5D54-4720-BB61-D5A685C489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26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6ACCF-DBAE-4582-9B74-166E78A869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8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E4A27-C265-4135-AE4B-A8A33AD7B714}" type="datetimeFigureOut">
              <a:rPr lang="ru-RU">
                <a:solidFill>
                  <a:srgbClr val="000000"/>
                </a:solidFill>
              </a:rPr>
              <a:pPr/>
              <a:t>12.12.2018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3E58A-3E61-4F6E-A4F8-915CF9E684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7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7494D-BFCE-4414-93A5-82F3D7673319}" type="datetimeFigureOut">
              <a:rPr lang="ru-RU">
                <a:solidFill>
                  <a:srgbClr val="000000"/>
                </a:solidFill>
              </a:rPr>
              <a:pPr/>
              <a:t>12.12.2018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30A76-B94F-4BDD-9ED1-83251807372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3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CD1DDC-519F-4DBB-94F9-28459A778A85}" type="datetimeFigureOut">
              <a:rPr lang="ru-RU">
                <a:solidFill>
                  <a:srgbClr val="000000"/>
                </a:solidFill>
              </a:rPr>
              <a:pPr/>
              <a:t>12.12.2018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24613-54F8-430F-B216-1C8CD2738C0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1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30A18-C583-4FF9-A413-7374373578CE}" type="datetimeFigureOut">
              <a:rPr lang="ru-RU">
                <a:solidFill>
                  <a:srgbClr val="000000"/>
                </a:solidFill>
              </a:rPr>
              <a:pPr/>
              <a:t>12.12.2018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9231C-BE32-447A-9EB5-AA46D743FA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8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AA4D15-BCE4-49D3-825E-AF3A007F1A9B}" type="datetimeFigureOut">
              <a:rPr lang="ru-RU">
                <a:solidFill>
                  <a:srgbClr val="000000"/>
                </a:solidFill>
              </a:rPr>
              <a:pPr/>
              <a:t>12.12.2018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0E341-A139-4C85-A294-FA81032F0D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C4A783-8D59-4D57-91EB-A85443797832}" type="datetimeFigureOut">
              <a:rPr lang="ru-RU">
                <a:solidFill>
                  <a:srgbClr val="000000"/>
                </a:solidFill>
              </a:rPr>
              <a:pPr/>
              <a:t>12.12.2018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D41E7-DF16-43D6-B6AF-F75439F9FDA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2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D56A6-77B2-41E1-9DF6-7947AFF5B6C3}" type="datetimeFigureOut">
              <a:rPr lang="ru-RU">
                <a:solidFill>
                  <a:srgbClr val="000000"/>
                </a:solidFill>
              </a:rPr>
              <a:pPr/>
              <a:t>12.12.2018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65E87-2A87-4B4F-82DE-DE5F7BA120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0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E2E464-F7D9-4798-8357-6A7B783823FF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12.12.2018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4A6F2E-81A3-435E-82BE-3FB9ABA4208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8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338A5D-C00F-4BD3-AEF0-8C9177EFCBF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7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anflight2013@yandex.ru" TargetMode="External"/><Relationship Id="rId2" Type="http://schemas.openxmlformats.org/officeDocument/2006/relationships/hyperlink" Target="mailto:fanflight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nflight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176302"/>
            <a:ext cx="8445248" cy="396044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прикладных работ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Беспилотные летательные аппараты вертикального взлета и посадки (БПЛА ВВП)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вентиляторного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типа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Вентиляторные движители и подъёмно-движительные комплексы ЛА, вертолетов, БПЛА, аппаратов на воздушной подушке,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экранопланов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Подводные беспилотные аппараты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охлаждения силовых установок  самолетов, вертолетов, колесной и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гусиничной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техники, локомотивов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116633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ООО «ФАН ФЛАЙТ»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Министерством промышленности и торговли Российской федерации компании ООО «ФАН ФЛАЙТ» выдана 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ЛИЦЕНЗИЯ №13278-АТ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право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осуществления разработки, производства, испытания летательных аппаратов.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F:\ООО ФАН ФЛАЙТ\!!! Знак ФФ_ма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374"/>
            <a:ext cx="1869481" cy="186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Выставка, презентация, резюме, реклпма\Реклама продукции ФФ\Ячейка ПЗУ циклонного типа\ПЗУ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56692" cy="481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0702" y="620688"/>
            <a:ext cx="53983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ЯЧЕЙКА ЦИКЛОННОГО ТИПА</a:t>
            </a:r>
            <a:r>
              <a:rPr lang="en-US" sz="2800" dirty="0"/>
              <a:t> </a:t>
            </a:r>
          </a:p>
          <a:p>
            <a:pPr algn="ctr"/>
            <a:r>
              <a:rPr lang="ru-RU" dirty="0"/>
              <a:t>ДЛЯ </a:t>
            </a:r>
            <a:r>
              <a:rPr lang="ru-RU" dirty="0" smtClean="0"/>
              <a:t>МУЛЬТИЦИКЛОННОГО</a:t>
            </a:r>
            <a:br>
              <a:rPr lang="ru-RU" dirty="0" smtClean="0"/>
            </a:br>
            <a:r>
              <a:rPr lang="ru-RU" dirty="0" smtClean="0"/>
              <a:t>ПЫЛЕЗАЩИТНОГО </a:t>
            </a:r>
            <a:r>
              <a:rPr lang="ru-RU" dirty="0"/>
              <a:t>УСТРОЙСТВА (ПЗУ)</a:t>
            </a:r>
          </a:p>
        </p:txBody>
      </p:sp>
    </p:spTree>
    <p:extLst>
      <p:ext uri="{BB962C8B-B14F-4D97-AF65-F5344CB8AC3E}">
        <p14:creationId xmlns:p14="http://schemas.microsoft.com/office/powerpoint/2010/main" val="2517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294" y="43771"/>
            <a:ext cx="835292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ООО «ФАН ФЛАЙТ»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Юридический адрес: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121096, г. Москва, ул.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Дундича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д.19/15, кв. 53, пом.6, </a:t>
            </a:r>
            <a:r>
              <a:rPr lang="ru-RU" sz="2400" dirty="0">
                <a:latin typeface="Times New Roman"/>
                <a:ea typeface="Times New Roman"/>
              </a:rPr>
              <a:t>ком. Г, г, 1-4</a:t>
            </a:r>
          </a:p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Контакты: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fanflight@gmail.com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fanflight2013@yandex.ru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44725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www.fanflight.ru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Генеральный директор: </a:t>
            </a:r>
          </a:p>
          <a:p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Онин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Александр Юрьевич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Тел: +7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965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258-69-89</a:t>
            </a: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Научный руководитель – главный конструктор:</a:t>
            </a:r>
          </a:p>
          <a:p>
            <a:pPr algn="ctr"/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Митрофович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Виктор Владимирович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Тел: +7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916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981-44-23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386104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Зам. генерального директора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Тарасенко Михаил Михайлович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Тел.: +7 (926) 721-73-21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9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Направление прикладных работ: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006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Системы жизнеобеспечения и терморегулирования летательных аппаратов и пилотируемых космических аппаратов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Проветривание 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шахт, автомобильных туннелей, метрополитенов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Тягодутьевые машины энергоблоков тепловых электростанций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Аппараты воздушного охлаждения и градирни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Газодинамические лазеры, промышленная вентиляция, промышленные технологические системы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Компактные компоновки вентиляторов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Пылезащитные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устройства </a:t>
            </a:r>
            <a:r>
              <a:rPr lang="ru-RU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мультициклонного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типа</a:t>
            </a:r>
            <a:endParaRPr lang="ru-RU" sz="2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Ветроэнергетические установки </a:t>
            </a:r>
            <a:r>
              <a:rPr lang="ru-RU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диффузорного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типа</a:t>
            </a:r>
            <a:endParaRPr lang="ru-RU" sz="2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3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4205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Малошумные высоконагруженные вентиляторы – движители дозвуковых летательных аппаратов и судов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1628800"/>
            <a:ext cx="734481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>
              <a:spcAft>
                <a:spcPts val="18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Область применения:</a:t>
            </a:r>
          </a:p>
          <a:p>
            <a:pPr marL="628650">
              <a:spcAft>
                <a:spcPts val="18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аппаратах  на  воздушной подушке и летательных аппаратах различных типов  (самолетах, вертолетах,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экранопланах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дирижаблях, беспилотных летательных аппаратах, подводных беспилотных аппаратах и т.п.).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48" y="4776306"/>
            <a:ext cx="2145824" cy="179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627784" y="1064906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Clr>
                <a:srgbClr val="F79646">
                  <a:lumMod val="75000"/>
                </a:srgbClr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создания силы  тяги</a:t>
            </a:r>
          </a:p>
          <a:p>
            <a:pPr marL="342900" indent="-342900" algn="just">
              <a:spcAft>
                <a:spcPts val="1800"/>
              </a:spcAft>
              <a:buClr>
                <a:srgbClr val="F79646">
                  <a:lumMod val="75000"/>
                </a:srgbClr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создания подъемной силы </a:t>
            </a:r>
          </a:p>
          <a:p>
            <a:pPr marL="342900" indent="-342900" algn="just">
              <a:spcAft>
                <a:spcPts val="3000"/>
              </a:spcAft>
              <a:buClr>
                <a:srgbClr val="F79646">
                  <a:lumMod val="75000"/>
                </a:srgbClr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создания управляющих сил 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" y="4708282"/>
            <a:ext cx="1118617" cy="193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7305"/>
            <a:ext cx="1633575" cy="175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97304"/>
            <a:ext cx="3192787" cy="179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3" y="1481442"/>
            <a:ext cx="2533991" cy="142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481442"/>
            <a:ext cx="2576526" cy="144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3" y="3162348"/>
            <a:ext cx="1525879" cy="8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3331950"/>
            <a:ext cx="1496407" cy="84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8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556"/>
            <a:ext cx="9144000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564" y="517938"/>
            <a:ext cx="8097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движитель</a:t>
            </a:r>
            <a:r>
              <a:rPr lang="ru-RU" sz="2800" dirty="0"/>
              <a:t> </a:t>
            </a:r>
            <a:r>
              <a:rPr lang="ru-RU" sz="2400" dirty="0"/>
              <a:t>дозвуковых летательных аппаратов и судов</a:t>
            </a:r>
          </a:p>
        </p:txBody>
      </p:sp>
    </p:spTree>
    <p:extLst>
      <p:ext uri="{BB962C8B-B14F-4D97-AF65-F5344CB8AC3E}">
        <p14:creationId xmlns:p14="http://schemas.microsoft.com/office/powerpoint/2010/main" val="40428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" y="1585320"/>
            <a:ext cx="9132609" cy="513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2291" y="548680"/>
            <a:ext cx="769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Малошумный высоконагруженный вентилятор </a:t>
            </a:r>
          </a:p>
        </p:txBody>
      </p:sp>
    </p:spTree>
    <p:extLst>
      <p:ext uri="{BB962C8B-B14F-4D97-AF65-F5344CB8AC3E}">
        <p14:creationId xmlns:p14="http://schemas.microsoft.com/office/powerpoint/2010/main" val="20051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60648"/>
            <a:ext cx="3468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Системы охлаждения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316" y="980728"/>
            <a:ext cx="36476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Аэродинамический расчет высокоэффективных (до 88% КПД) систем охлаждения, включающий:</a:t>
            </a:r>
          </a:p>
          <a:p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Профилировку лопаточных венцов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Учет сети воздуховодов перед и за лопаточной системой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Учет наличия теплообменника</a:t>
            </a:r>
          </a:p>
        </p:txBody>
      </p:sp>
      <p:pic>
        <p:nvPicPr>
          <p:cNvPr id="1028" name="Picture 4" descr="J:\FF\Диф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89" y="3823598"/>
            <a:ext cx="3239486" cy="2398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Рабочая папка\Картинки\KA-62-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67" y="721157"/>
            <a:ext cx="3600531" cy="307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Рабочая папка\Картинки\рис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37928"/>
            <a:ext cx="3528392" cy="22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411028" y="1585365"/>
            <a:ext cx="5400600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Новые аэродинамические компоновки отличаются от традиционных высокой энергетической эффективностью, в 1.5 – 2.5 раза меньшими габаритами и высокой устойчивостью к влиянию загромождения потока, характерного для моторных отсеков различных транспортных средств (вертолетов, автомобилей, тракторов, локомотивов и т.п.), систем кондиционирования и жизнеобеспечения. Это позволяет по новому подойти к формированию воздушного тракта соответствующих систем, существенно повысить их эффективность, повысить плотность компоновки моторных отсеков и снизить уровень шума. 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24075" y="191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463800" y="352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81910" y="703209"/>
            <a:ext cx="85438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Высокоэффективные компактные </a:t>
            </a:r>
            <a:r>
              <a:rPr lang="ru-RU" b="1" i="1" dirty="0" err="1" smtClean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вентиляторные</a:t>
            </a:r>
            <a:r>
              <a:rPr lang="ru-RU" b="1" i="1" dirty="0" smtClean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 установки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для нагнетательных комплексов аппаратов на воздушной подушке, систем кондиционирования, систем охлаждения двигателей и электрооборудования</a:t>
            </a:r>
            <a:endParaRPr lang="ru-RU" i="1" dirty="0" smtClean="0">
              <a:solidFill>
                <a:srgbClr val="0070C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9" y="1743276"/>
            <a:ext cx="2224088" cy="135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2922" y="3089503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solidFill>
                  <a:srgbClr val="000000"/>
                </a:solidFill>
                <a:latin typeface="Times New Roman CYR" charset="-52"/>
              </a:rPr>
              <a:t>С</a:t>
            </a:r>
            <a:r>
              <a:rPr lang="ru-RU" sz="800" dirty="0">
                <a:solidFill>
                  <a:srgbClr val="000000"/>
                </a:solidFill>
                <a:latin typeface="Times New Roman CYR" charset="-52"/>
                <a:cs typeface="Times New Roman" pitchFamily="18" charset="0"/>
              </a:rPr>
              <a:t>опоставление габаритов высокоэффективной  вентиляторной установки по традиционной </a:t>
            </a:r>
            <a:r>
              <a:rPr lang="ru-RU" sz="800" dirty="0" smtClean="0">
                <a:solidFill>
                  <a:srgbClr val="000000"/>
                </a:solidFill>
                <a:latin typeface="Times New Roman CYR" charset="-52"/>
                <a:cs typeface="Times New Roman" pitchFamily="18" charset="0"/>
              </a:rPr>
              <a:t>и</a:t>
            </a:r>
            <a:r>
              <a:rPr lang="ru-RU" sz="800" dirty="0" smtClean="0">
                <a:solidFill>
                  <a:srgbClr val="000000"/>
                </a:solidFill>
                <a:latin typeface="Times New Roman CYR" charset="-52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Times New Roman CYR" charset="-52"/>
                <a:cs typeface="Times New Roman" pitchFamily="18" charset="0"/>
              </a:rPr>
              <a:t>новой </a:t>
            </a:r>
            <a:r>
              <a:rPr lang="ru-RU" sz="800" dirty="0">
                <a:solidFill>
                  <a:srgbClr val="000000"/>
                </a:solidFill>
                <a:latin typeface="Times New Roman CYR" charset="-52"/>
                <a:cs typeface="Times New Roman" pitchFamily="18" charset="0"/>
              </a:rPr>
              <a:t>компактной аэродинами</a:t>
            </a:r>
            <a:r>
              <a:rPr lang="ru-RU" sz="800" dirty="0">
                <a:solidFill>
                  <a:srgbClr val="000000"/>
                </a:solidFill>
                <a:latin typeface="Times New Roman CYR" charset="-52"/>
              </a:rPr>
              <a:t>ч</a:t>
            </a:r>
            <a:r>
              <a:rPr lang="ru-RU" sz="800" dirty="0">
                <a:solidFill>
                  <a:srgbClr val="000000"/>
                </a:solidFill>
                <a:latin typeface="Times New Roman CYR" charset="-52"/>
                <a:cs typeface="Times New Roman" pitchFamily="18" charset="0"/>
              </a:rPr>
              <a:t>еским схемам при равных аэродинамических параметрах. </a:t>
            </a:r>
            <a:endParaRPr lang="ru-RU" sz="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3185307"/>
            <a:ext cx="269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 CYR" pitchFamily="18" charset="0"/>
                <a:cs typeface="Times New Roman CYR" pitchFamily="18" charset="0"/>
              </a:rPr>
              <a:t>Реализованные проекты</a:t>
            </a:r>
            <a:endParaRPr lang="ru-RU" b="1" i="1" dirty="0">
              <a:solidFill>
                <a:srgbClr val="0070C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7517" y="3645023"/>
            <a:ext cx="430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err="1" smtClean="0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Вентиляторные</a:t>
            </a:r>
            <a:r>
              <a:rPr lang="ru-RU" sz="1200" b="1" i="1" dirty="0" smtClean="0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 установки и воздушные тракты систем охлаждения силовых установок современных вертолетов</a:t>
            </a:r>
            <a:endParaRPr lang="ru-RU" sz="1200" b="1" i="1" dirty="0">
              <a:solidFill>
                <a:srgbClr val="00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1028" name="Picture 4" descr="F:\FLESCH\ПРЕЗЕНТАЦИИ\images\KA-62-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61" y="4251243"/>
            <a:ext cx="1800200" cy="153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FLESCH\ПРЕЗЕНТАЦИИ\images\КА-52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05" y="4290999"/>
            <a:ext cx="2073404" cy="149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64502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Система охлаждения тяжелого промышленного трактора  Т–800</a:t>
            </a:r>
            <a:endParaRPr lang="ru-RU" sz="1200" b="1" i="1" dirty="0">
              <a:solidFill>
                <a:srgbClr val="00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1030" name="Picture 6" descr="F:\FLESCH\ПРЕЗЕНТАЦИИ\images\чтз 800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9" y="4290999"/>
            <a:ext cx="2362721" cy="15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22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1416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01" y="137895"/>
            <a:ext cx="8494377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БЕСПИЛОТНОЕ ВОЗДУШНОЕ СУДНО ВЕРТИКАЛЬНОГО ВЗЛЁТА И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          ПОСАДКИ ВЕНТИЛЯТОРНОГО ТИПА  (БВС ВВП ВТ)</a:t>
            </a:r>
          </a:p>
        </p:txBody>
      </p:sp>
    </p:spTree>
    <p:extLst>
      <p:ext uri="{BB962C8B-B14F-4D97-AF65-F5344CB8AC3E}">
        <p14:creationId xmlns:p14="http://schemas.microsoft.com/office/powerpoint/2010/main" val="16564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8" y="1462761"/>
            <a:ext cx="8934448" cy="502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415" y="404664"/>
            <a:ext cx="8457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ДИФФУЗОРНАЯ ВЕТРОЭНЕРГЕТИЧЕСКАЯ УСТАНОВКА</a:t>
            </a:r>
          </a:p>
        </p:txBody>
      </p:sp>
    </p:spTree>
    <p:extLst>
      <p:ext uri="{BB962C8B-B14F-4D97-AF65-F5344CB8AC3E}">
        <p14:creationId xmlns:p14="http://schemas.microsoft.com/office/powerpoint/2010/main" val="16921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459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Оформление по умолчанию</vt:lpstr>
      <vt:lpstr>4_Оформление по умолчанию</vt:lpstr>
      <vt:lpstr>Презентация PowerPoint</vt:lpstr>
      <vt:lpstr>Направление прикладных работ: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</dc:creator>
  <cp:lastModifiedBy>User</cp:lastModifiedBy>
  <cp:revision>109</cp:revision>
  <cp:lastPrinted>2018-08-28T12:42:34Z</cp:lastPrinted>
  <dcterms:created xsi:type="dcterms:W3CDTF">2013-11-07T10:50:15Z</dcterms:created>
  <dcterms:modified xsi:type="dcterms:W3CDTF">2018-12-12T13:13:20Z</dcterms:modified>
</cp:coreProperties>
</file>